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580" r:id="rId2"/>
    <p:sldId id="375" r:id="rId3"/>
    <p:sldId id="582" r:id="rId4"/>
    <p:sldId id="607" r:id="rId5"/>
    <p:sldId id="614" r:id="rId6"/>
    <p:sldId id="613" r:id="rId7"/>
    <p:sldId id="589" r:id="rId8"/>
    <p:sldId id="608" r:id="rId9"/>
    <p:sldId id="609" r:id="rId10"/>
    <p:sldId id="610" r:id="rId11"/>
    <p:sldId id="611" r:id="rId12"/>
    <p:sldId id="612" r:id="rId13"/>
    <p:sldId id="603" r:id="rId14"/>
    <p:sldId id="604" r:id="rId15"/>
    <p:sldId id="605" r:id="rId16"/>
    <p:sldId id="606" r:id="rId17"/>
    <p:sldId id="597" r:id="rId18"/>
    <p:sldId id="588" r:id="rId19"/>
    <p:sldId id="599" r:id="rId20"/>
    <p:sldId id="600" r:id="rId21"/>
    <p:sldId id="601" r:id="rId22"/>
    <p:sldId id="602" r:id="rId23"/>
    <p:sldId id="594" r:id="rId24"/>
    <p:sldId id="596" r:id="rId25"/>
    <p:sldId id="616" r:id="rId26"/>
    <p:sldId id="617" r:id="rId27"/>
    <p:sldId id="615" r:id="rId28"/>
    <p:sldId id="618" r:id="rId29"/>
    <p:sldId id="592" r:id="rId30"/>
  </p:sldIdLst>
  <p:sldSz cx="9906000" cy="6858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3080580F-A111-483F-B8E7-5403D97247BF}">
          <p14:sldIdLst>
            <p14:sldId id="580"/>
            <p14:sldId id="375"/>
            <p14:sldId id="582"/>
            <p14:sldId id="607"/>
            <p14:sldId id="614"/>
            <p14:sldId id="613"/>
            <p14:sldId id="589"/>
            <p14:sldId id="608"/>
            <p14:sldId id="609"/>
            <p14:sldId id="610"/>
            <p14:sldId id="611"/>
            <p14:sldId id="612"/>
            <p14:sldId id="603"/>
            <p14:sldId id="604"/>
            <p14:sldId id="605"/>
            <p14:sldId id="606"/>
            <p14:sldId id="597"/>
            <p14:sldId id="588"/>
            <p14:sldId id="599"/>
            <p14:sldId id="600"/>
            <p14:sldId id="601"/>
            <p14:sldId id="602"/>
            <p14:sldId id="594"/>
            <p14:sldId id="596"/>
            <p14:sldId id="616"/>
            <p14:sldId id="617"/>
            <p14:sldId id="615"/>
            <p14:sldId id="618"/>
            <p14:sldId id="5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5054"/>
    <a:srgbClr val="FFE48F"/>
    <a:srgbClr val="4E4D5E"/>
    <a:srgbClr val="ABAABA"/>
    <a:srgbClr val="1D1D1B"/>
    <a:srgbClr val="DE2933"/>
    <a:srgbClr val="F2F2F2"/>
    <a:srgbClr val="FFFFFF"/>
    <a:srgbClr val="ECECEC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5962" autoAdjust="0"/>
  </p:normalViewPr>
  <p:slideViewPr>
    <p:cSldViewPr>
      <p:cViewPr varScale="1">
        <p:scale>
          <a:sx n="85" d="100"/>
          <a:sy n="85" d="100"/>
        </p:scale>
        <p:origin x="557" y="4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A23F8-1023-44DB-94FA-324FF4C25C44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DA1AB3-0D09-4229-8046-2E50F36D284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05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5275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860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915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486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3811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0286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326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5570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6451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037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585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444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59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3042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3388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352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4378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851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4378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7976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17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382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424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65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940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326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222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55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802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6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190E9D-60B0-4E12-89F1-BFD464F009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632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1BF82A-A657-48CC-B56B-8C339749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89504" y="6525344"/>
            <a:ext cx="416496" cy="287758"/>
          </a:xfrm>
        </p:spPr>
        <p:txBody>
          <a:bodyPr/>
          <a:lstStyle>
            <a:lvl1pPr>
              <a:defRPr b="1"/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F1E8A90-373E-4095-A817-705F5CD9AAE7}"/>
              </a:ext>
            </a:extLst>
          </p:cNvPr>
          <p:cNvGrpSpPr/>
          <p:nvPr userDrawn="1"/>
        </p:nvGrpSpPr>
        <p:grpSpPr>
          <a:xfrm>
            <a:off x="200024" y="2132856"/>
            <a:ext cx="9610724" cy="4536231"/>
            <a:chOff x="302539" y="2132856"/>
            <a:chExt cx="9403435" cy="4536231"/>
          </a:xfrm>
        </p:grpSpPr>
        <p:sp>
          <p:nvSpPr>
            <p:cNvPr id="4" name="Oval 23">
              <a:extLst>
                <a:ext uri="{FF2B5EF4-FFF2-40B4-BE49-F238E27FC236}">
                  <a16:creationId xmlns:a16="http://schemas.microsoft.com/office/drawing/2014/main" id="{D89A30DF-5BFF-46F3-B206-098D2C8470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02539" y="2132856"/>
              <a:ext cx="9403435" cy="4536231"/>
            </a:xfrm>
            <a:prstGeom prst="rect">
              <a:avLst/>
            </a:prstGeom>
            <a:gradFill>
              <a:gsLst>
                <a:gs pos="0">
                  <a:schemeClr val="bg1">
                    <a:lumMod val="87000"/>
                    <a:lumOff val="13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3175">
              <a:noFill/>
            </a:ln>
            <a:effectLst>
              <a:outerShdw blurRad="241300" dist="254000" dir="2700000" algn="tl" rotWithShape="0">
                <a:prstClr val="black">
                  <a:alpha val="1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14000"/>
                </a:lnSpc>
              </a:pPr>
              <a:endPara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05E20572-627A-41BC-B8A8-4F4A681665EB}"/>
                </a:ext>
              </a:extLst>
            </p:cNvPr>
            <p:cNvSpPr/>
            <p:nvPr userDrawn="1"/>
          </p:nvSpPr>
          <p:spPr>
            <a:xfrm>
              <a:off x="312674" y="2132856"/>
              <a:ext cx="3082469" cy="4523524"/>
            </a:xfrm>
            <a:prstGeom prst="roundRect">
              <a:avLst>
                <a:gd name="adj" fmla="val 759"/>
              </a:avLst>
            </a:prstGeom>
            <a:solidFill>
              <a:schemeClr val="tx1">
                <a:lumMod val="75000"/>
                <a:lumOff val="25000"/>
              </a:schemeClr>
            </a:solidFill>
            <a:ln w="3175">
              <a:noFill/>
            </a:ln>
            <a:effectLst>
              <a:outerShdw blurRad="241300" dist="254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4000"/>
                </a:lnSpc>
              </a:pPr>
              <a:endPara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</p:grp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8E2BAC0-3262-41BA-B534-CEF81EF3C1A1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61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9193FD6-AFBB-46EF-A2C0-F1CE18B8C5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880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1627133-8902-4F24-8CC3-F18D4EAAB698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805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188914"/>
            <a:ext cx="8915400" cy="36036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3429000"/>
            <a:ext cx="8915400" cy="2697164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89504" y="6570242"/>
            <a:ext cx="416496" cy="287758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900" spc="-6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66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3000" b="1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8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6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  <p15:guide id="3" pos="126" userDrawn="1">
          <p15:clr>
            <a:srgbClr val="F26B43"/>
          </p15:clr>
        </p15:guide>
        <p15:guide id="4" pos="6114" userDrawn="1">
          <p15:clr>
            <a:srgbClr val="F26B43"/>
          </p15:clr>
        </p15:guide>
        <p15:guide id="5" orient="horz" pos="119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orient="horz" pos="3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>
            <a:extLst>
              <a:ext uri="{FF2B5EF4-FFF2-40B4-BE49-F238E27FC236}">
                <a16:creationId xmlns:a16="http://schemas.microsoft.com/office/drawing/2014/main" id="{80AAEFC3-4A07-4F7F-9269-7945A3A91AC7}"/>
              </a:ext>
            </a:extLst>
          </p:cNvPr>
          <p:cNvSpPr/>
          <p:nvPr/>
        </p:nvSpPr>
        <p:spPr>
          <a:xfrm>
            <a:off x="200026" y="188913"/>
            <a:ext cx="9505950" cy="648017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C71873ED-3609-41EC-935D-DF10A200BAAE}"/>
              </a:ext>
            </a:extLst>
          </p:cNvPr>
          <p:cNvCxnSpPr>
            <a:cxnSpLocks/>
          </p:cNvCxnSpPr>
          <p:nvPr/>
        </p:nvCxnSpPr>
        <p:spPr>
          <a:xfrm flipH="1">
            <a:off x="1618348" y="188913"/>
            <a:ext cx="6645756" cy="64801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40D304-6D8C-4BDE-B786-B22F4E5AB803}"/>
              </a:ext>
            </a:extLst>
          </p:cNvPr>
          <p:cNvSpPr/>
          <p:nvPr/>
        </p:nvSpPr>
        <p:spPr>
          <a:xfrm>
            <a:off x="2578101" y="1118053"/>
            <a:ext cx="4749800" cy="4621894"/>
          </a:xfrm>
          <a:prstGeom prst="rect">
            <a:avLst/>
          </a:prstGeom>
          <a:solidFill>
            <a:schemeClr val="tx1">
              <a:lumMod val="75000"/>
              <a:lumOff val="2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8" name="Text Box 10">
            <a:extLst>
              <a:ext uri="{FF2B5EF4-FFF2-40B4-BE49-F238E27FC236}">
                <a16:creationId xmlns:a16="http://schemas.microsoft.com/office/drawing/2014/main" id="{05564E98-6ACD-45B4-8DCF-25D0FB3CB1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7176" y="5697770"/>
            <a:ext cx="790719" cy="359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12. 2019</a:t>
            </a: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id="{936A3360-DA80-4DBD-A1C2-F417FCC00E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99" y="2777885"/>
            <a:ext cx="4186944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2020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종합 설계 기획 발표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r>
              <a:rPr lang="en-US" altLang="ko-KR" sz="5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FURY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6FB9710-2ADD-4416-98AF-C12F0204881E}"/>
              </a:ext>
            </a:extLst>
          </p:cNvPr>
          <p:cNvSpPr/>
          <p:nvPr/>
        </p:nvSpPr>
        <p:spPr>
          <a:xfrm>
            <a:off x="3114018" y="4479441"/>
            <a:ext cx="134368" cy="13436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ea"/>
              <a:ea typeface="+mj-ea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A7A3C47-0D7E-4EA7-8AC6-71524F8EB560}"/>
              </a:ext>
            </a:extLst>
          </p:cNvPr>
          <p:cNvSpPr/>
          <p:nvPr/>
        </p:nvSpPr>
        <p:spPr>
          <a:xfrm>
            <a:off x="7094206" y="5506256"/>
            <a:ext cx="233689" cy="23368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67891F9A-0B76-49BD-997F-12435C786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7958" y="1916833"/>
            <a:ext cx="1833488" cy="513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2014182015 </a:t>
            </a:r>
            <a:r>
              <a:rPr lang="ko-KR" altLang="en-US" sz="1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박두환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2014182008 </a:t>
            </a:r>
            <a:r>
              <a:rPr lang="ko-KR" altLang="en-US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김동엽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2015182016 </a:t>
            </a:r>
            <a:r>
              <a:rPr lang="ko-KR" altLang="en-US" sz="1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손채영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8F53C3A-CAC6-4B3B-9576-7DD23C9ABD59}"/>
              </a:ext>
            </a:extLst>
          </p:cNvPr>
          <p:cNvSpPr/>
          <p:nvPr/>
        </p:nvSpPr>
        <p:spPr>
          <a:xfrm>
            <a:off x="2568973" y="5877272"/>
            <a:ext cx="1584176" cy="697976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 Box 10">
            <a:extLst>
              <a:ext uri="{FF2B5EF4-FFF2-40B4-BE49-F238E27FC236}">
                <a16:creationId xmlns:a16="http://schemas.microsoft.com/office/drawing/2014/main" id="{002775C0-0877-4109-BEF9-83B4BDF253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2760" y="5739945"/>
            <a:ext cx="1152128" cy="28030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ko-KR" altLang="en-US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 지도 교수 서명란 </a:t>
            </a:r>
            <a:endParaRPr lang="en-US" altLang="ko-KR" sz="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D20CE7D-B6DC-4CA9-8558-B7DD96C0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464392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2936" y="1589319"/>
            <a:ext cx="6264697" cy="31360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10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901" y="4542405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포병 역할 예상 시야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14" name="그림 13" descr="KakaoTalk_20191127_230108566.png">
            <a:extLst>
              <a:ext uri="{FF2B5EF4-FFF2-40B4-BE49-F238E27FC236}">
                <a16:creationId xmlns:a16="http://schemas.microsoft.com/office/drawing/2014/main" id="{ECA5F176-F7A5-4836-9E5E-1D7116614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392" y="1535122"/>
            <a:ext cx="5377215" cy="3037815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7" y="4853618"/>
            <a:ext cx="7560841" cy="1716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탱크의 포신과 같은 카메라 시점을 통해 적을 바라볼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오큘러스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리프트의 컨트롤러를 통해 모션을 받아 포신을 움직일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 </a:t>
            </a:r>
          </a:p>
          <a:p>
            <a:pPr marL="285750" indent="-285750"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Tx/>
              <a:buChar char="-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사운드를 통해 조작이 되었는지 파악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92096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2936" y="1589319"/>
            <a:ext cx="6264697" cy="31360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11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901" y="4542405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실제 탄약병의 임무 사진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7" y="4853618"/>
            <a:ext cx="7560841" cy="1716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포탄의 재장전과 관측병의 개인 화기의 총탄 보급을 맡는다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포탄을 들 경우 행동하는 속도에 저하가 생긴다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 장전 시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초 간의 행동 불능 상태에 들어간다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2" name="그림 11" descr="KakaoTalk_20191203_184614704.jpg">
            <a:extLst>
              <a:ext uri="{FF2B5EF4-FFF2-40B4-BE49-F238E27FC236}">
                <a16:creationId xmlns:a16="http://schemas.microsoft.com/office/drawing/2014/main" id="{9CE6076B-7BCF-4847-B5B0-8663012E6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782" y="1513374"/>
            <a:ext cx="5303004" cy="293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481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2936" y="1589319"/>
            <a:ext cx="6264697" cy="31360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12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901" y="4542405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정비병</a:t>
            </a:r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예상 시야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7" y="4853618"/>
            <a:ext cx="7560841" cy="1716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정비병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고장 난 엔진을 바닥에 놓인 망치로 내려쳐 고칠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엔진을 내려칠 때는 물리적 계산을 통하여 결과에 맞는 이펙트 연출이 된다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엔진의 일정한 정비 게이지가 가득 찰 경우 게임의 승리 조건이 만족되고 탱크가 출발한다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6" name="그림 5" descr="벤치, 실외, 건물, 앉아있는이(가) 표시된 사진&#10;&#10;자동 생성된 설명">
            <a:extLst>
              <a:ext uri="{FF2B5EF4-FFF2-40B4-BE49-F238E27FC236}">
                <a16:creationId xmlns:a16="http://schemas.microsoft.com/office/drawing/2014/main" id="{CDA15A21-2595-4D24-B324-A76E06F81E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322" y="1500809"/>
            <a:ext cx="5383356" cy="304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71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2148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70cm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내부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1" name="그림 10" descr="m4 셔먼 내부에 대한 이미지 검색결과">
            <a:extLst>
              <a:ext uri="{FF2B5EF4-FFF2-40B4-BE49-F238E27FC236}">
                <a16:creationId xmlns:a16="http://schemas.microsoft.com/office/drawing/2014/main" id="{FCE6A61C-69CF-4F79-BFC3-D7936BC7A78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608" y="2614861"/>
            <a:ext cx="3853483" cy="2804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직사각형 125">
            <a:extLst>
              <a:ext uri="{FF2B5EF4-FFF2-40B4-BE49-F238E27FC236}">
                <a16:creationId xmlns:a16="http://schemas.microsoft.com/office/drawing/2014/main" id="{96D449B4-E3B5-4C6C-86C2-FB2050B0D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43CD995-B29D-4C6B-8736-6D5401AD99E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830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376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소개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안개가 끼어 있는 다리 맵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1B39B9C-FBB6-48CD-A007-13AC3AD560A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386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소개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ECDD104-CA43-4760-8E35-E8698BE1EF4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454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4158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소개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559F55E-61E2-456E-9123-012D42D120D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152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BC6C78A-3F01-4D08-A43E-30151B158A20}"/>
              </a:ext>
            </a:extLst>
          </p:cNvPr>
          <p:cNvSpPr/>
          <p:nvPr/>
        </p:nvSpPr>
        <p:spPr>
          <a:xfrm>
            <a:off x="1747859" y="3121223"/>
            <a:ext cx="641028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적들의 공세를 막아내고 위험 지역을 탈출하라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6F4E0DD-7473-45BE-9A8E-E69BDCFAD88E}"/>
              </a:ext>
            </a:extLst>
          </p:cNvPr>
          <p:cNvSpPr/>
          <p:nvPr/>
        </p:nvSpPr>
        <p:spPr>
          <a:xfrm>
            <a:off x="2992571" y="4341156"/>
            <a:ext cx="3904076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di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돋움" panose="020B0600000101010101" pitchFamily="50" charset="-127"/>
              <a:buChar char="∙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기동이 불가능한 고장 난 탱크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285750" indent="-285750" algn="di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돋움" panose="020B0600000101010101" pitchFamily="50" charset="-127"/>
              <a:buChar char="∙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필요 인원보다 적게 남은 아군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285750" indent="-285750" algn="di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돋움" panose="020B0600000101010101" pitchFamily="50" charset="-127"/>
              <a:buChar char="∙"/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분 내에 시작되는 폭격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9814F4-FBD2-440C-B66E-0B8AC348C876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A9C3370-02FB-40CC-9CF8-712CC1B52E7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410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431" y="2567567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로고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728" y="238756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01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1D7515E-114D-401D-9BAB-B95A670BEBFA}"/>
              </a:ext>
            </a:extLst>
          </p:cNvPr>
          <p:cNvCxnSpPr>
            <a:cxnSpLocks/>
          </p:cNvCxnSpPr>
          <p:nvPr/>
        </p:nvCxnSpPr>
        <p:spPr>
          <a:xfrm>
            <a:off x="1351160" y="5101610"/>
            <a:ext cx="1325120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9D30737-1994-4409-8B2D-B615C4CF2C33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85D8171-62D6-417D-A8D7-FF2D4C8A0F67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제목 1">
            <a:extLst>
              <a:ext uri="{FF2B5EF4-FFF2-40B4-BE49-F238E27FC236}">
                <a16:creationId xmlns:a16="http://schemas.microsoft.com/office/drawing/2014/main" id="{605AF4BA-6F9C-48DC-954A-AEE352D0F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F498B7E-5748-4544-9034-127FAC386F49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씬 흐름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6" name="Oval 23">
            <a:extLst>
              <a:ext uri="{FF2B5EF4-FFF2-40B4-BE49-F238E27FC236}">
                <a16:creationId xmlns:a16="http://schemas.microsoft.com/office/drawing/2014/main" id="{2BC1CF71-378D-49A0-88CB-BD8C65C04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0322" y="2132856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메뉴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7" name="직사각형 125">
            <a:extLst>
              <a:ext uri="{FF2B5EF4-FFF2-40B4-BE49-F238E27FC236}">
                <a16:creationId xmlns:a16="http://schemas.microsoft.com/office/drawing/2014/main" id="{7B108582-D5CA-4270-8786-18B0C72AB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19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02</a:t>
            </a:r>
          </a:p>
        </p:txBody>
      </p:sp>
      <p:sp>
        <p:nvSpPr>
          <p:cNvPr id="64" name="Oval 23">
            <a:extLst>
              <a:ext uri="{FF2B5EF4-FFF2-40B4-BE49-F238E27FC236}">
                <a16:creationId xmlns:a16="http://schemas.microsoft.com/office/drawing/2014/main" id="{8006DC12-9702-4D35-9B89-4A6E1634CE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1213" y="2567517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로비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5" name="직사각형 125">
            <a:extLst>
              <a:ext uri="{FF2B5EF4-FFF2-40B4-BE49-F238E27FC236}">
                <a16:creationId xmlns:a16="http://schemas.microsoft.com/office/drawing/2014/main" id="{04F06432-43EA-4D73-AB87-3C32C76A8E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5510" y="238751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03</a:t>
            </a:r>
          </a:p>
        </p:txBody>
      </p:sp>
      <p:sp>
        <p:nvSpPr>
          <p:cNvPr id="66" name="Oval 23">
            <a:extLst>
              <a:ext uri="{FF2B5EF4-FFF2-40B4-BE49-F238E27FC236}">
                <a16:creationId xmlns:a16="http://schemas.microsoft.com/office/drawing/2014/main" id="{E960AA5E-1281-4259-BC65-36D722B53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2104" y="2132856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시작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7" name="직사각형 125">
            <a:extLst>
              <a:ext uri="{FF2B5EF4-FFF2-40B4-BE49-F238E27FC236}">
                <a16:creationId xmlns:a16="http://schemas.microsoft.com/office/drawing/2014/main" id="{C85B281F-C1BC-4B2E-A2A4-85D603A71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6401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04</a:t>
            </a:r>
          </a:p>
        </p:txBody>
      </p:sp>
      <p:sp>
        <p:nvSpPr>
          <p:cNvPr id="70" name="Oval 23">
            <a:extLst>
              <a:ext uri="{FF2B5EF4-FFF2-40B4-BE49-F238E27FC236}">
                <a16:creationId xmlns:a16="http://schemas.microsoft.com/office/drawing/2014/main" id="{1EB9E0C9-E477-470C-8BD5-0806FA310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6406" y="5039383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랭킹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1" name="직사각형 125">
            <a:extLst>
              <a:ext uri="{FF2B5EF4-FFF2-40B4-BE49-F238E27FC236}">
                <a16:creationId xmlns:a16="http://schemas.microsoft.com/office/drawing/2014/main" id="{2EDB8F87-D5FC-4A98-B022-F48D6948D9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0703" y="4859382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05</a:t>
            </a:r>
          </a:p>
        </p:txBody>
      </p:sp>
      <p:sp>
        <p:nvSpPr>
          <p:cNvPr id="72" name="Oval 23">
            <a:extLst>
              <a:ext uri="{FF2B5EF4-FFF2-40B4-BE49-F238E27FC236}">
                <a16:creationId xmlns:a16="http://schemas.microsoft.com/office/drawing/2014/main" id="{A6627C66-5877-4441-BBA0-C84507BD1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0263" y="5170438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클리어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3" name="직사각형 125">
            <a:extLst>
              <a:ext uri="{FF2B5EF4-FFF2-40B4-BE49-F238E27FC236}">
                <a16:creationId xmlns:a16="http://schemas.microsoft.com/office/drawing/2014/main" id="{3F2A696E-1D7B-452E-BDC4-0E968E17D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4560" y="4990437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06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88732BD5-B38A-4963-9E09-E49A2CEC229A}"/>
              </a:ext>
            </a:extLst>
          </p:cNvPr>
          <p:cNvSpPr/>
          <p:nvPr/>
        </p:nvSpPr>
        <p:spPr>
          <a:xfrm>
            <a:off x="2288704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화살표: 오른쪽 73">
            <a:extLst>
              <a:ext uri="{FF2B5EF4-FFF2-40B4-BE49-F238E27FC236}">
                <a16:creationId xmlns:a16="http://schemas.microsoft.com/office/drawing/2014/main" id="{8F472C26-DB40-4703-A61B-913ECBA6AFDA}"/>
              </a:ext>
            </a:extLst>
          </p:cNvPr>
          <p:cNvSpPr/>
          <p:nvPr/>
        </p:nvSpPr>
        <p:spPr>
          <a:xfrm>
            <a:off x="4751843" y="3077346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화살표: 오른쪽 74">
            <a:extLst>
              <a:ext uri="{FF2B5EF4-FFF2-40B4-BE49-F238E27FC236}">
                <a16:creationId xmlns:a16="http://schemas.microsoft.com/office/drawing/2014/main" id="{DC916576-95DF-41C7-A14B-FCB44A709A9C}"/>
              </a:ext>
            </a:extLst>
          </p:cNvPr>
          <p:cNvSpPr/>
          <p:nvPr/>
        </p:nvSpPr>
        <p:spPr>
          <a:xfrm>
            <a:off x="7216370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id="{91B9218D-391D-4BDD-A468-71919429F674}"/>
              </a:ext>
            </a:extLst>
          </p:cNvPr>
          <p:cNvSpPr/>
          <p:nvPr/>
        </p:nvSpPr>
        <p:spPr>
          <a:xfrm rot="9350571">
            <a:off x="4986395" y="4419672"/>
            <a:ext cx="2916330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id="{D17C8B3D-E5C9-40FB-8942-9A4161A1E5BC}"/>
              </a:ext>
            </a:extLst>
          </p:cNvPr>
          <p:cNvSpPr/>
          <p:nvPr/>
        </p:nvSpPr>
        <p:spPr>
          <a:xfrm>
            <a:off x="5338885" y="5682048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4D73112-F425-44EA-8B1B-6DC5010E0740}"/>
              </a:ext>
            </a:extLst>
          </p:cNvPr>
          <p:cNvSpPr txBox="1"/>
          <p:nvPr/>
        </p:nvSpPr>
        <p:spPr>
          <a:xfrm>
            <a:off x="6968031" y="3339555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ju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매칭이 되면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2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59154A-1F9E-4FF3-9491-DD4EEDEE7D4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115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7232" y="1809291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1. </a:t>
            </a:r>
            <a:r>
              <a:rPr lang="ko-KR" altLang="en-US" sz="2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인트로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영상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4979181-B392-4FDD-A90F-D65EFE9B89F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232" y="2438004"/>
            <a:ext cx="7504897" cy="3597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29497" y="6087306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19XX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년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대전이 한창인 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전쟁통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속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2D3546B-90A6-43E6-80E1-B8A26EC9926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577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BFFF5BA-D01B-42BF-8E1F-93199682B32B}"/>
              </a:ext>
            </a:extLst>
          </p:cNvPr>
          <p:cNvSpPr/>
          <p:nvPr/>
        </p:nvSpPr>
        <p:spPr>
          <a:xfrm>
            <a:off x="200030" y="188912"/>
            <a:ext cx="9505942" cy="64801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13040" y="4576316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연구 목적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소개 및 특징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플레이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중점 연구 분야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Text Box 10">
            <a:extLst>
              <a:ext uri="{FF2B5EF4-FFF2-40B4-BE49-F238E27FC236}">
                <a16:creationId xmlns:a16="http://schemas.microsoft.com/office/drawing/2014/main" id="{623068E9-1DD7-49D9-B804-29861B08E6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488" y="4593717"/>
            <a:ext cx="3672408" cy="559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4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CONTENTS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192A93-1DFB-46AE-A79A-81290FFD1DC2}"/>
              </a:ext>
            </a:extLst>
          </p:cNvPr>
          <p:cNvSpPr/>
          <p:nvPr/>
        </p:nvSpPr>
        <p:spPr>
          <a:xfrm>
            <a:off x="7401272" y="4573460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환경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개인별 준비 현황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타 게임과의 비교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 분담 및 일정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A3C2F86-8691-46D2-AF71-FE18F42B1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9" name="그림 8" descr="창문, 테이블, 앉아있는, 보기이(가) 표시된 사진&#10;&#10;자동 생성된 설명">
            <a:extLst>
              <a:ext uri="{FF2B5EF4-FFF2-40B4-BE49-F238E27FC236}">
                <a16:creationId xmlns:a16="http://schemas.microsoft.com/office/drawing/2014/main" id="{000C0CD9-96C0-4FFA-B314-9FF5EB3A2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06" y="163727"/>
            <a:ext cx="9474436" cy="414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15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튜토리얼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29497" y="5906053"/>
            <a:ext cx="7830223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각 병과를 모두 체험한다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탄약을 장전하세요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 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적의 위치를 확인하세요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등 별도의 메시지를 출력한다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F154426-B6D2-4F11-A6B1-52234497B7A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090" y="2513907"/>
            <a:ext cx="7500836" cy="33921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487EE9B-CFDE-4C03-858D-17006AE62FC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215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돌발 상황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29497" y="5906053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적습으로 인해 낙오되었다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적군들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과열되어 고장이 나 버린 엔진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1D55BF0-66A1-475B-BE8E-01B7406782B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029" y="2468953"/>
            <a:ext cx="7504896" cy="343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56CC34A-15BE-4F91-AB45-F785BEAF206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756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4.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37887" y="6192734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“5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분 내에 적을 막고 엔진을 모두 수리하여 적으로부터 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도망치시오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</a:p>
        </p:txBody>
      </p:sp>
      <p:pic>
        <p:nvPicPr>
          <p:cNvPr id="3" name="그림 2" descr="사진, 기차, 앉아있는, 연기이(가) 표시된 사진&#10;&#10;자동 생성된 설명">
            <a:extLst>
              <a:ext uri="{FF2B5EF4-FFF2-40B4-BE49-F238E27FC236}">
                <a16:creationId xmlns:a16="http://schemas.microsoft.com/office/drawing/2014/main" id="{ECE3240C-8325-4A14-85C0-C91096BDBA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03"/>
          <a:stretch/>
        </p:blipFill>
        <p:spPr>
          <a:xfrm>
            <a:off x="1312028" y="2411670"/>
            <a:ext cx="7673419" cy="3781064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0978D03-ED9A-4D21-8C81-F180EF603F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539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개발 환경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BC6C78A-3F01-4D08-A43E-30151B158A20}"/>
              </a:ext>
            </a:extLst>
          </p:cNvPr>
          <p:cNvSpPr/>
          <p:nvPr/>
        </p:nvSpPr>
        <p:spPr>
          <a:xfrm>
            <a:off x="3405661" y="1786596"/>
            <a:ext cx="3094677" cy="434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Unity 3D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Visual Studio 2019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GitHub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 Max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Z-Brush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FBX SDK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Adobe Photoshop CS6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668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CD5E570-17D4-4204-9BD1-FFD9D90F07BC}"/>
              </a:ext>
            </a:extLst>
          </p:cNvPr>
          <p:cNvGrpSpPr/>
          <p:nvPr/>
        </p:nvGrpSpPr>
        <p:grpSpPr>
          <a:xfrm>
            <a:off x="1064568" y="2143309"/>
            <a:ext cx="7830223" cy="1707266"/>
            <a:chOff x="5907070" y="2983059"/>
            <a:chExt cx="3094677" cy="1707266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클라이언트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C0426E-8267-4116-8327-E0E257C2F89D}"/>
                </a:ext>
              </a:extLst>
            </p:cNvPr>
            <p:cNvSpPr/>
            <p:nvPr/>
          </p:nvSpPr>
          <p:spPr>
            <a:xfrm>
              <a:off x="5907070" y="3474608"/>
              <a:ext cx="3094677" cy="12157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전차 내 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4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가지 역할 수행을 통한 협동 플레이 및 상호작용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탄약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장전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,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 수리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,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대포 발사 등 다양한 플레이 요소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툰 </a:t>
              </a:r>
              <a:r>
                <a:rPr lang="ko-KR" altLang="en-US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셰이딩을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이용한 </a:t>
              </a:r>
              <a:r>
                <a:rPr lang="ko-KR" altLang="en-US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카툰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렌더링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중점 연구 분야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24CD19C-FA1D-4724-9C17-0CC50A1D01B6}"/>
              </a:ext>
            </a:extLst>
          </p:cNvPr>
          <p:cNvGrpSpPr/>
          <p:nvPr/>
        </p:nvGrpSpPr>
        <p:grpSpPr>
          <a:xfrm>
            <a:off x="1029497" y="4299725"/>
            <a:ext cx="7830223" cy="1707266"/>
            <a:chOff x="5907070" y="2983059"/>
            <a:chExt cx="3094677" cy="1707266"/>
          </a:xfrm>
        </p:grpSpPr>
        <p:sp>
          <p:nvSpPr>
            <p:cNvPr id="22" name="직사각형 125">
              <a:extLst>
                <a:ext uri="{FF2B5EF4-FFF2-40B4-BE49-F238E27FC236}">
                  <a16:creationId xmlns:a16="http://schemas.microsoft.com/office/drawing/2014/main" id="{B49B132F-0943-4202-A601-0DABF4C7CA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서버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A972354-BC8D-46F9-A049-F919A8FE2E2C}"/>
                </a:ext>
              </a:extLst>
            </p:cNvPr>
            <p:cNvSpPr/>
            <p:nvPr/>
          </p:nvSpPr>
          <p:spPr>
            <a:xfrm>
              <a:off x="5907070" y="3474608"/>
              <a:ext cx="3094677" cy="12157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IOCP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이용한 윈도우 소켓 프로그래밍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멀티 스레드를 이용하여 캐릭터 오브젝트 동기화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MsSQL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이용한 랭킹 시스템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A571188-9CA7-4DE5-9673-806119DEFF1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2038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25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217346"/>
              </p:ext>
            </p:extLst>
          </p:nvPr>
        </p:nvGraphicFramePr>
        <p:xfrm>
          <a:off x="1642609" y="2492896"/>
          <a:ext cx="6604000" cy="3403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90111">
                  <a:extLst>
                    <a:ext uri="{9D8B030D-6E8A-4147-A177-3AD203B41FA5}">
                      <a16:colId xmlns:a16="http://schemas.microsoft.com/office/drawing/2014/main" val="2536980848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007699763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3573529193"/>
                    </a:ext>
                  </a:extLst>
                </a:gridCol>
                <a:gridCol w="2285497">
                  <a:extLst>
                    <a:ext uri="{9D8B030D-6E8A-4147-A177-3AD203B41FA5}">
                      <a16:colId xmlns:a16="http://schemas.microsoft.com/office/drawing/2014/main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2016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STL, 3DGP1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기초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독학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간단한 데모제작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 공학 </a:t>
                      </a:r>
                      <a:endParaRPr lang="en-US" altLang="ko-KR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게임 프로그래밍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/</a:t>
                      </a:r>
                      <a:r>
                        <a:rPr lang="en-US" altLang="ko-KR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ip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통해 네트워킹이 되는 게임 제작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Git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을 이용한 개발 관리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쉐이더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관련 공부 예정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11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096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63916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박두환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0434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26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6493637"/>
              </p:ext>
            </p:extLst>
          </p:nvPr>
        </p:nvGraphicFramePr>
        <p:xfrm>
          <a:off x="1642609" y="2492896"/>
          <a:ext cx="7119132" cy="26619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305243">
                  <a:extLst>
                    <a:ext uri="{9D8B030D-6E8A-4147-A177-3AD203B41FA5}">
                      <a16:colId xmlns:a16="http://schemas.microsoft.com/office/drawing/2014/main" val="2536980848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007699763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3573529193"/>
                    </a:ext>
                  </a:extLst>
                </a:gridCol>
                <a:gridCol w="2285497">
                  <a:extLst>
                    <a:ext uri="{9D8B030D-6E8A-4147-A177-3AD203B41FA5}">
                      <a16:colId xmlns:a16="http://schemas.microsoft.com/office/drawing/2014/main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2DGP,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컴퓨터 그래픽스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WinAPI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GLUT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를 이용한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STL,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소프트웨어공학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게임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Git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을 이용한 협동개발 경험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TCP/IP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서버를 이용한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다인용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플레이 게임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쉐이더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관련공부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baseline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1180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김동엽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180492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27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646059"/>
              </p:ext>
            </p:extLst>
          </p:nvPr>
        </p:nvGraphicFramePr>
        <p:xfrm>
          <a:off x="1642609" y="2492896"/>
          <a:ext cx="6604000" cy="38557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90111">
                  <a:extLst>
                    <a:ext uri="{9D8B030D-6E8A-4147-A177-3AD203B41FA5}">
                      <a16:colId xmlns:a16="http://schemas.microsoft.com/office/drawing/2014/main" val="2536980848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007699763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3573529193"/>
                    </a:ext>
                  </a:extLst>
                </a:gridCol>
                <a:gridCol w="2285497">
                  <a:extLst>
                    <a:ext uri="{9D8B030D-6E8A-4147-A177-3AD203B41FA5}">
                      <a16:colId xmlns:a16="http://schemas.microsoft.com/office/drawing/2014/main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STL, 3DGP1, C++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기초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게임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TCP/IP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프로젝트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독학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종합 설계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DirectX12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및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Overlapped IO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인 협동 플레이 게임 프로젝트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자료구조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 공학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ARVR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모니터링 기반 훈련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IOCP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소켓 모델을 이용한 프로젝트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구축을 위한 소켓 입출력 모델 공부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프레임워크 개발 예정</a:t>
                      </a:r>
                    </a:p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11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096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63916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손채영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04345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9C15A7E8-BC8E-4680-98DA-66D2DBD19859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타 게임과의 비교</a:t>
            </a: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540678" y="6011038"/>
            <a:ext cx="25305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배틀 필드 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5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468B49E-604D-4A5C-B37C-A1218698DF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5103046"/>
              </p:ext>
            </p:extLst>
          </p:nvPr>
        </p:nvGraphicFramePr>
        <p:xfrm>
          <a:off x="4051720" y="4118717"/>
          <a:ext cx="5063688" cy="16227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35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942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0919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14000"/>
                        </a:lnSpc>
                        <a:spcBef>
                          <a:spcPts val="95"/>
                        </a:spcBef>
                      </a:pP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컨트롤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플레이 스타일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배틀 필드 </a:t>
                      </a:r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5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키보드 및 게임 패드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선택한 전투 역할에 따라 달라짐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FURY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VR</a:t>
                      </a:r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 기기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선택한 역할로 제한되지 않아 비교적 자유로운 플레이 가능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3DD570B0-7030-4443-889B-9A7016034765}"/>
              </a:ext>
            </a:extLst>
          </p:cNvPr>
          <p:cNvGrpSpPr/>
          <p:nvPr/>
        </p:nvGrpSpPr>
        <p:grpSpPr>
          <a:xfrm>
            <a:off x="4016896" y="2612017"/>
            <a:ext cx="5063688" cy="1353668"/>
            <a:chOff x="4577765" y="2730471"/>
            <a:chExt cx="5063688" cy="1353668"/>
          </a:xfrm>
        </p:grpSpPr>
        <p:sp>
          <p:nvSpPr>
            <p:cNvPr id="50" name="직사각형 49"/>
            <p:cNvSpPr/>
            <p:nvPr/>
          </p:nvSpPr>
          <p:spPr>
            <a:xfrm>
              <a:off x="4577765" y="3158373"/>
              <a:ext cx="5063688" cy="9257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제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2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차 세계 대전을 다루는 </a:t>
              </a: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밀리터리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FPS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게임이다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</a:t>
              </a:r>
            </a:p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돌격병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/</a:t>
              </a: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의무병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/</a:t>
              </a: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보급병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/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정찰병 등 네 개의 병과가 있으며 포위된 도시된 등 세계 각지에서 격전을 체험할 수 있다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전투의 여파로 주변 환경이 완전히 파괴되고 날씨가 변화하는 등 사실적인 시스템이 도입되었다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</a:t>
              </a: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612589" y="2730471"/>
              <a:ext cx="3828213" cy="2748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dist"/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유사 게임 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배틀 필드 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5</a:t>
              </a: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8ACD412-B136-4523-B98A-17EC683A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28</a:t>
            </a:fld>
            <a:endParaRPr lang="ko-KR" altLang="en-US"/>
          </a:p>
        </p:txBody>
      </p:sp>
      <p:pic>
        <p:nvPicPr>
          <p:cNvPr id="1028" name="Picture 4" descr="data:image/jpeg;base64,/9j/4AAQSkZJRgABAQAAAQABAAD/2wCEAAkGBxMTEhUSExMWFRUVFRUVFxYVFxUVFRcVFRUWFxUVFhgYHSggGBolHRcYITEhJSkrLi4uFx8zODMtNygtLisBCgoKDg0OGxAQGy0lICYtLS0tLS0tLS0tLS0tLS0tLS0tLS0tLS0tLS0tLS0tLS0tLS0tLS0tLS0tLS0tLS0tLf/AABEIARMAtwMBEQACEQEDEQH/xAAcAAABBQEBAQAAAAAAAAAAAAAEAQIDBQYHAAj/xABKEAACAQIEAwYDBAUHCgcBAAABAhEAAwQSITEFQVEGEyJhcYEykaFCUrHBBxQj0fAzYnJzgpKyFRYkNJOjs7Th8UNTY6LC0tUl/8QAGgEAAgMBAQAAAAAAAAAAAAAAAgMAAQQFBv/EADYRAAICAQQABAQFBAEEAwEAAAABAhEDBBIhMRMiQVEFYXGBIzKRsfAUocHh0SQzNEJD0vEV/9oADAMBAAIRAxEAPwDr01pOJZ4GoWmLNVRaYs1Cz01CWKDVBJ2IasFiVZVjgaEIUVA0eaoRjCKIoUVC0eZoqqJYzNV0DZ7PUouwfFWgw86ZB0C+SgxqFTBrVFpoW+AHOJmioLc+iRMTGxqUVXJNiOIOwgtpQqCQQIqM3wgn0o3SKTZaYLAuqeIRr70mU1YW40NZRJ4VCHs1Si0x01QVnlaalETTHVQQxVjnVvkpcDqhKBrmLBfu1PiAlvIe+g9/l0tQdbmMVBbMqrJb5n89qXy3Q7ypFDxPjy2jpBB2ggz6a/lWiGK1ySEd3QXw7jAcLnUqWJAnQHXShljrlAyjTosyKVYDQLjcOG5wabCVASKnE3Ht6TNPilLkCyfA4vwS1DONvgtMVuJiNKixe5N5XYy+1zkT7UyKUSuytuYVxrlPyo9yC4ISCORqy2xRRA7kS4THNaOmo5iglFSLpM0WC4klwdD0NIlBoqixVYEUq7diuhVqmUOqixZqgrPCoy0eO9Qr1HVAyHHYju7bP0GgmJPIfOrjHc6CRzbipd4D3Cls+LKNC5M+N+p6DkIFdDalyNxtXwrB/wDKa2gcszGVYY5izczrB57gjfQ7UPfY+OFyG8Exg1Z2LEfCCJAJ1kxzqSdsbPHJLhBf+cLF1TOYDAhSBGh5UMoFwxKuuTqNtwwBGxAI96wdGJrkZeXSiixc0V+IwYbXnTlOhdCYfh6hQGEmo8j9CE9vCoNlFBubLFYAVaKsaKsoY9tTuBVpsjA73C7bdR6UayNFJgV7gh+y3zo1lLsCbg97kPkaLxIhJmudZrGmJaEtrAirbsiHzVFnqoh4GoQVSDUaCQ8VQaKjtfazYS6sSWyKANDma4oX6mjwvzoOPDs522IGKygeHIuxJKkA7ho+hArbJmqEPCX1KDGqbbanYzG5/HnSrtnShFbaCrYUgMG12+mk+f7vKpupFJNyofh8zMDEkH1nnQ7+A5QSZ2jhv8lbn7i/gKyS7ONL8zCLm1RC8nRDlo7FCGrIIzVEirBnamJAs8pq2iWOJqiCVCWemoQTNUolkzrQIWOqFjLs8jVqvUjHJPPeqZELVFnrVoDapKTYUUTigGoruOY9LYW23xXDCDXdQWk9BpvTcUW3fsXPqjm3EkKsipMszHKGOVbZMs2UmFJJJjyJrVkpG/TR3W36L9SpXhtybhdgxJiSQAvTQoc0iNisVn3xR0KbquvYt+H4G3GRoLKC2ggZRqV6mPWpOTa4AitvNkWGwvdX1W26wzGEY+IQQSN/QyOuvOlOVxHS9bOtYNjlGYQYExttyoWcGVKRJcqICZHNEKsksBYM70Mrvg0YlCm2A3rsmnRiZpytkJNMAHpVMsdNUQSahD1QoY5okiNhdJBGl6uiWLmqqLFWoyEqpNC2MjBsGx2MW0J+IyAFBUEyY3YgfM1cYSl0ElG6sLnbzEjz0n5+VLbHrFI5v+kzjr2mUoCCkBg2WcrEMGUgkR4Y99q24ZbMbYeLTLJPkoD2hVwrZgDuCYjWBpI9iKDLO+UdTT6ZxiGMM9gxBJUCV59DpWex6TUhONYz9Sw6gQbtyBB5KoGc7zE6b8yeRo+xcY7536Io+B8WuviBeYjMAYAAAAkGAOQGn59aVk4VI0qKkjtHCMf3qz6adOtWlxZ5/VQ2ZKDrr0UUZZSIC1GkBYxqJFNkD0aBG1ZY+2apkHUJD1WQSalEZHcOlEgWws0ooYFq7KJlFAw0SChYaMnx/tobLFEw2JcCZe3acjTmpKEEVpjp41cn9goOU+I0vuYniHEbWPuF7d+byQRg7waw1zKGLL3iFYczI8xrAMhsZuKqJqx4vD/Ou/Xujbdhe2OHvILALBkBIS7/ACgCnxCftQSPPqNKy5sTb3e41xniXK4OffpSvziroDAhgkAR8KidfQ6f2fOnJ1iSNWljfmRn+FYqz3K23cq6uTBBKxJIIIrO6o3R3J8GlwXEwQe7M5QddlEalvF6fWlV6hJPoynHeINeu5yxaAFkiNp29TJ1+8aOLGOO1KJr+z3Z9xaW/bAZpEAzrm+yeXz6npSpZGntDUItc/b6nT+zuHVbQZdm+n7qc2qo83rd3iXIsnNWjAxkVdlDHokQiaiRBhqyxUNRkHE1RTEqyrGlquirImNWkDYa08qUQegoWWh8VRdAvF72S0xmCRlHqaPDHdNIk/LExP6lh7hi5jcTaP8A6dzugPeDW3MpvpIrBkUfQD4twO1Ki7fxOISJt3ntW7zg8u5xdplKvOyMGmICkxWRN98HWhk4tKjE4RO5xK4k3Qy2yT3igp3pMoqwwGV/izIeSHrNFOL7Nie6Dglz7e3+vYpOKcRa9de458TmT08gPICB7Uts1RjtSSB9Pn9KCcRsJck9jiDoptLuxgny+6PXn8qXJDISqSYujMR0IH90R+NUuEMvczrPYfGDujaHIfI1kzSadoPw1tNtwPGK9vKIDrOZPQwSOvKek+YpmnzqaSfZxPiujyQnvXKC5racIguXGPwjnv8AnRqKXZQp0FRckIGajooVXqNDITaVDc1QFjg9SgRC1SgWMZqKgSNnq0iFpAAk6AfKs1hJEC8Usf8An2v9on76pxl7MYosKw99HEoysOqkMPpQu0EolL2zvBLSEkAF4kmPskj8K1aP8z+gvNFukc+4g1oqTcvW7anqe8ePK2kt84FbZ5KXCDw4pOXCBeBXrQeLGJvKkjMVtph7ZE6y1x2BnoFk0hpy7RslFwXNWAdvMJmPe27iMrNLKsKxY6B8oJBMaE6bAxuaqcZbaNGhypeWXDMaLc6Ea8veskoSXodeOSHTaI3UztvyjnQ7JexN8fdE9hJJbmFkadBpQSjJ+jGxcV6r9SThdsFxmJjnET7TQStKkMgvVnSuzvEbNjYXsrAataDL/etsSPcVkyYsj9Brnja/Mv1NJgsbYe6jpdg5t1aMrAcwY0OgI2gmssYOElutP0/nzGT8+GUVTr9v9d2aO9jbIMm/bIP89P313Me5x6PIajBTuIz/ACtYIOW4hyiTDAx5mNqNY5XyZHjYE3GLZgK6Of5rKT8gaaoMDaefiNoGDdQEbguoI9ialMpxY63j7RIUXbZJ2AdST6AGpRVMc+PtKSr3EUjkXUEeoJqU30FGqdkmapQuwNuJ2f8Azrf99P30SiU0/YVMYjaq6sB91gY+VXtYLTGXMWo3YVaRVMvOIfyVz+rf/Caxrsauya9jDbt2AtsO1zKoBYKBFsuSTB5LSFDc3ydac1CNg+IuK6YfEouVnZAdpKXFMoxG4Bg+oooppuLAzU8e49et58VhxuEF67HmEFsH/e0be3G/sZ9Ot2S/ZFJ+ke1hguHxF60LqI1xAvIs4DAkbN/JtodKPSX5o38zTqN1LZ2A9g+2CXCuGt4dsneuvesUVQXL3FtqoXUheQ2ETEiZnxbrmn0v9DIrw0oy7Yf227TZHfh9vCvfuXbBgrBAFwOksI0URqSQPOgwYrqbdUw30/T9yLsZxju1sYJ7FlGL3Vy27qvkJNy7lygHQbfEYNFmxbrmnwVbSA/0mdsUsC9gDZJN2wQLgZQB3isAcsTp60vFFKpNmjBgnk8y9APgij/Nl9BItYj/AIz1f/yL7fsVP/yK+ZyO3b09qrd50dtxWx/Q+iu0HHBg7Vlu5N0uQkBlSIQtMkeVLckk23RwdPpp58myJgO0XbA3bmf9VVRkCxcIZgQznMrLEfF9KyTnDI4qL9fb6He0vw/Lp4y33z7P/R0PFcS7mzh2FvObmRYkKB+yZyxJB08P1reouTPNRhubV/7M9x3EG8LlzIqhbLJAcNr4zrAEb/StODauFKyTwyiraotO2JhcOQNc7f8ADNDpvzMzZVwO7OYgW8LfulZ7trjkczltIxE+1DnTeSi8f5SPEcVa+FUWgsOjEh8xhTOwUUccPhytsXkyxcWkFcPH7LGaa5m33/1a1S8v54/z1GYF5Cv7/KqiOS76chWtKzn0w/D47ucDh7mTPNuysTGrKNZg1k2b8rivmdBvbC2A8Tupfwn61kyMjGDpmGS73brmG6mD9DuKbBPHl2CpVKNmbu4kSYAj51tSOe7Zvsef2Vz+rf8Awmuaux8XyNxitlwrKjPkILBYkA2HWdSObClxat3/ADk6GROUaQw2ymHwlptHzWgV0JlFJbbpBqJpzk18wsvGKgnBH/SbjHa3ZQf32dm+iLVZPypC9IqTZjO0Za9wHvG+K2wY+UXmT/C9PSUM7ivb/BoxS3xTMz2RUrj8BZX4LQVj0Ny7ZZ3PmSxOvRQOlPyxrE69v8kjJSk5v1dL7Gg/SPxs2cWbQkLctWi7L8UBrkAR76elK06Xhpv3f+Bscdtsb2c4pYGMwuGS3luMxZpjMoFi6YcxvqPCI/IXm/LLn0BjCTjvk/Xg0nFsLh7uKvJfGfwWvAzHLENrlmJ899Kz0/DVfM0adyUvKQnhlscJv4e34LZOIRTq2UG+/UyfnQ9TX2/YFyfj2/cwt/sAgss9rFK7orEgqQpAB+GASKS5vcvqdt5HFNST6/lm77e8OvXsPYWzba4ytJCFQQO7InxEaSarLFyi0v5yc34bnx4c+/I+OTnTdmsTnKPYcMFzkEqIUlgGJkgCQflWTwpQaPQ//wBHT5INpnSe1HCnxGDsWkn7BJC5jHcsNRmXSSP3Vumm00n/ACzy+jzxxZt8ldHPcR2exuFDql8Kvds3dvcKBkggwjeE7GkJbJRv39Dt/wBVh1MJNRb4fpZvP0hY3ubeHcozrnYHIQCB3Z12I/D1rVHM8Vv9zg6bSR1M3BsTsw4v8PxXchm7w31UMArFjZUBTqRv50by75xm+OhWbTeBN47sW5jcRbUZrLWEkLIVIk6CSGJrVFY5PuznTx5Iqx/Zi4WwuNYkkm5cJJ3/ANXt0rUUska+X7j9P+Qz13FzB30GpM8hW5I575Ze8Qb/APlYY/zcN+ArHj/8l/c35F+D9iDDKTwh+s3v+aeik/8Aqf0/YCK/D+xR4bhjNqdPWte6jAzd8Q/krn9B/wDCawIJPkfi71xUwyo2XOQpOUNoLLtoD5qKTGKbdnRyScI2iK7cL2MNfaO8z2hIEaXCEcf0TMx1A6VEqk4l5Kljtk+Dsl0xWUgM7sikzAy2lTWOjZqGbqSCwJLGVh4FdXhuKw11lZnt3SpSYk2xB1A1zAmPOmyyqWVTXyDxR8ONGE7FXVOKwpUCe8VSdJhLLIPaFB/tVuzcYZL+di9slkTf8svu22HBx5eAStm0FnbMXueI+gBPrFI0/wD2vv8A8D1FzlsTMx2VwzjjVhnGpuXDpt4rFyI8oiPKKHKqUvp/lGydeAq+gR+lZH/XyyyB3VqY0+9FLg/wkvmN0Hdmi4ezf5v3SSc2TEanee/fnQNfir7fsIm/+pte5yteJXti52Og9PrQOC3L6nfc5bH9Du/aTir4e1YKMBnOUkgH/wAMtpPmKXJ0m6s4Gl08c2TbJ0ZXGdonYXGZ4ZrYT4QBC5iNv6ZpMpSlSqjsYNBjx23yaLtFxG9ZwmGawyh3KL4lDAjuXaIPOVFNyTUIuTOVotPDPm2SOfY7E4zEu74nZLFwDIuUGNQDH9In5UjDnxZpxTO5PSf0eKSxO74Nz+kGwGt4cEkeNtv6s1q8Hxk4nD0Oq/psryNWRdk3azw7FOhBZGxDqSIGZbKssieoqeE8dQfYOr1EdTneXpMrcRxTE3bai7dU+JXhVQarqBIp2nT7lHkbqcOGDvDIt+yrFsJjSYkvc20H+rW6LOkpxS+X7nOUpT80gKxhEFtBE+Eb+lbU3Zx5PkssUgPDcKOUYf8AAVjx/wDff3Ojk/7X2G2EjhjAffvf829FL/yP0/YqK/D+wPdULAYwTqJ6VoUzItPJxsu+Ij9lc/oP/hNZYvkTTsdiMO7phzbyzbhoYlQQbTJuFP3ulLjJRbs6GSO+NDb1gpYw9kkFu8sjTY5DnaPIBTVJ3Jy+oUuIURof9EtwSO+uK0glTlu3u8bUajwEirr8R/Iv8uMh7O3CMVirBZmQC06BmZ4DZwwBYkx8NM1EVshJAaabdpmG7OXFTH2bPd5WW8yFgRDG2txZOgM79dzWzMrwuXuja15LYZ+kTivc4/KYKtYQkEE6hniI9+XIUnTJ+F9xmDBHJzfIL2Q4rZu43DKB4wzQddB3V2V1Gse3vymd+Vr5Ds2mlixt3xY/9JGPspjWW6HM2rR8AU/e+8azJvw6XzNHw2PG6zSdl8GMTwfurWgu9+q59Im+/wAWWaGb25E38v2MmZ7dQ38zIcf/AEdtZQO1xIJYDLmJkW3fmBpCGlTyqPmXuv3Oni18cnl2+jOlca4Q1+3ZC5TkOYhiVBm2V3CnrVWmmmcvBl8Ke6jL8U7PXFD2+7zRbDk2zmENnGuYCPhrNkTi01b5Oxp9fCe7fS4LvtFhy+HwaqpY500Ghj9XuSRRamO7HJfzs5+gyRhntuuyr4qot2Liaz3bySsE+A8+lFotLCLXubtTllJOX1LXtoilbE/eb/hmtmB02cWEdzpEfZnCd5gsTaTTO15BOwLWlXWOWtXnlWRS+gCg15Sh4r2ev4dBcc2yuZV8LuW8RgaFB+NaIZ4TlSsW8TS7L3sVZLYbFIN2usonaTh7Q1pGol54v5f5DjGk0D8QwF6xbD3BayqUU5XcnxMqAgFANz1p+PPGctqsxT0tclhbwNy/w7DLbKhslh/ESF0UEiQD+FZ/EUMzb+ZqePdjoj4hh2w3Dmt3GUuXMZZgtdvlwFnUwG6fZJqRn4mbcl/Ei4w2xooLilzJk+9aG0jQsLNjeSQQdiCD6EQaSjz7tAi8NUQM96P6+/8A/erv6foNWSYQmFtpJglyCMzM7tB3AZiSB6UFNh+I65BFwVtIYs4S3qM126yKApGisxGg8qZ9Oybpye0532r7UlrpewWsgDLnRmR3E7nKdtvlXRw4YqFZOTZixqL2oxZ4m/eC6Lji5JPeBjnzGZbNvJk6+dOeytvodDw01QmMx1y62e5de40RmuMzNlGsSxJjU1mm4QVL+xs0+NR6HYDEm23eI5RlmGVirAkRowMjQx71zcuST6OosOOaqfQPjeIPeuZrtxrjaDM7F2jkJJmKuLe3kTHTxhJqKNFwniV+2gVL95UEwqXbipqdYCsANZPvWbPmd16/Q34vhuGTuUezVcL4gbwy3LlxyCSBcuXHGqlToTGxOvma5Gpz5Uqv+y/4LzfDMOPzRibjhmCUrrduny7+9t/frJHX59/L4+i/4POajBGLpItLGCRc0ZjnAUl3dyVEwJYmPiPzrTLV5JNKMr+xnUEhtnh6KVYZyUnKGuXGA8JXQMxGxI96etblk6aXPyBWOKB8fctMCt20CCCp5GDodd61QnK+DXHDJqlLgo+IWLTEENdOWYFy7cuASI0DExpWiGST9h+LTKHZTvbdScly6gJkhLt1BMATCsBOgrZGSf5kn9jNm06u0R3EdgA9264BBh7t11kbGGYg0flXKQjw6fIi5knLcupmMkJduICYAmFYCYA+VD600Nlji1uGsXcQ128wkGHu3XWVIIJVmIMECrtRdpL9BcMCmuR2a4iBVu3lAAAAvXgAANAAGgChTTlbS/QbLBBQpDcHhrl24Mzs7QYN24zkaahS5MTTJSUVwhOPHT5LUKANKzt88m5pVwa9kobPL7SHFSBp1o4csLaQm8qqblw5VX9x0HnVtNvbEqMU3bOa9sO0r3myjw2hsnXzb91bceNY4/M048TbtGE4piMwgHnPtUnkN2HFtIezaq+Mw1txmR8RZVlOxVrigg+ooZTe10Nnaizo3Z3s/Zt3lP8Ao90/5Ue2vdk3Cln9XxB7i5mA1ECVM7b1knkcl9hDySa+wHYwYTiHClhbi28HZa49kG6hUd8veSo8SzlGbzFBJ3f3NEJrwZpvtmm7vEef+1H/AOdQ3/P4xS2+v8/ucyxRe3duJcDKxZz41I3YlWhlWVMTMCQdhtSsiqW49PpcscmFQviqOj9oMBYGBsY/C2ltwUa4EEeG54WU+avA+dK1EPEg0/sc34dqJw1XhZXw+OQbheKdgzCQogyDoJ5VwXD0O9qccI0pGnGGAwa3Lgm9fIyliZXvPhjX7FsZvVTXbjFYcfXSPITSyZXXuB2uL3BeuqzWgi2T3ed7aftfsKucj+dPSBNZ9FGXhtvs6Op0uKMIbU7ff0/5CVxttrtrx2SCnjCvaYZ8jZs2U9YHTeK3p0qa5MeyoS4ffH0IsNZY2y3dl3zWxH7VoUoxJi2wnUDXzoouL6fA7NPzpbqVEGMRwvislACPFkvjflLuRr5imwfP/wCA1FvidgrnSjUnYbxqht62GPhBAgeesa1W73KWOuhEsaVW4YoIidDNNXQhrkeLR3jbertWU4y7J2vxVKNlSyUbVGlQ1Jap0ebVtWJeAYQdIEz5z/0qJuPQ5O+Cg45i7aKQ8bfCeQHL1661rwQlLlAPIk6OX8Wx9m6xJRl3+FhHuCPzrY4pcM3Y9yXFGX4heXMYmPOsmWjXjl7g/DsYbV63eUAtbuJcUNMFkYMJggxpS74oc6kqZteznbRRibQu2rGHtfrJxN17YvT3htXVzHM7b5tgOlZ5P0Alp/I2nbrj+w/h2IW5iuGLbuKIwdmzcYElVZe9ZkuAMJg5dJ6UEpc9j1j/AAMjlH1tf2NjbvXAQTh7hAIkZMKCROoB/XtJHOrsyKEa7/f/AOpzbi2Z794nT9pdIDsCQoc5UkEgkCBoSNNDWac6fJ6zR4vwY1XS+50P9GWIXE4PEYC5sAY/oXgQ0eYcM39sUyLtJnD+KweLULKuL/wVvZvDO5/VG0LXe6uDyQt30eyPHtXPhg/G+S5Ov8Q1MZaaOZdtUbHtLxD/AEgWhEWbTMeme6Mq+4Uf7ym6qSUdvv8Asjj/AA/T7/O/dIoeHsrXT3qi0SrsrnusrwNFi8GUE9arTQlF/m4ro6PxBPwkoPdT654+6LfDWreaQ9t9G8M4GDoRr3doNoTOh5Vpcn7f3ONPxEuYtfqG4Lg7KkNLzP2EOkkggm4CDB185rHGUIcrd9Ow82o3yvakR4nghAJCvsYlUieU/tJ+VbY5o+5IZm3wkDNgwN99PrRufqjYuyS9YVPDP/eonu5Ki21ZB+qRvzpm6IHmvhEJAHLnv0pm9NArG7smuKACdDUQD54B71xTAIiRTI+5mndtI0/D7uZQOmtDlVOzz8OeALjvHksbjMdNtY/iaLFgclbGrdJ1E5v2r4tbxHiOaeUk/hqPeuhjWxUh2LHJMxjkiTP8edVKRqUSpxZ1rJN2OQ1PCuYj0pM51wPgvX0IgSSRzbUe2/8AHlSmMjJi2cSy0MopjseecHwywwnEATqo+lZ5YueDs4PiclxPk03A7S33CgCBufyrBqZSxKzq49Vjnjcoro6PwHhVnC3UvoSNe6ccil0qPo4Q+gNZPh+vnLM8c+n19TzXxXNPPGmujRYTga2sbfxZgK9tSPJj/KmOWiIZ/nNXd4+5yJZ3LFHE3wrMFe4ibjXbxEd62b0EjID6Kqj2rj6mXiTbXpwet0WlWPFCPr2R4W/JCyZUErzBEaiOo/AeQoFkyKPDNOWGzn0ZNZxQSRIEnWd/Sh3SaBni38svcNx9wPCQSdBG/tQxcr44Obk+Hwb83QVhO1DgxcAYbcgfrWuOTI3Xf2EZfhcHG8boi4jig7BlXKNjvBI5j6V0Ydcg4sUora3YM9wnxE86Newe2grvCVDeR+lDwnQL7BLl2mIvgje6TTVwLlBMDvLNNjIzTwFnxztMMLlRULM49AAK0xw7+WeVxY3OzDcV7QtcklY6xNaapUa8eKjO4h2eW5DeglKuDXDG6bXoCsNKXIuLK+6uvlWeQ6PLogZ5nT0pDjfI9PiiNWK7eo3kHyodpPU89yTIETuOhqBciK21CGmbfsrj1tJqu51M661yddBzlwzu6TIvC2dGqvcVVkKnMoZSOexG9c+GGUZbvVDnp4zTTNFx3tQDwy3ckZ8QVsNHUEjEe0I4/tDrXoJSqG5HmNJonPWeFLpcmf7vMHUNldWny56H+OQrmY4qT2o9RKThT/8AUrThL8hoWQeTCfXlT/6SS5ob/VY2trLLEWJUE6GNRynyPSi/oaXlM0NWovnorwj23UjXn77UuWnnDtGtZseaLSZDi8Y4YlswM+eh9/Wl7ZJ0MgoKNJcF7wjjHerkJ8Q8WXk0faHtWnHk9Gc7UaeMJb1+oWL1aUIsm7/w77yKqvMC4+o601sAZlYnWSGAnpyplTb4ZnnGV8MGY01UFs4FO3nV3yTawPtZZUWlusfH8K+nOupB8tHhtO3upGDu3yARpB3o2dJIgttplmAd/ar2LsZ4klFxXTG3VHP5iqlFAq/Qp+JQvhHqaw5Er4NUU0rYGjUstMna0RvHLmDvQ2roOpVY1rdCw4yG2E1nSB6fhSmaIVZaWMRlEA1nnjTZshOg5eK3ANGPzP76X4KbNMcro8+OcqqFpRGZwp5M4QOf/Yv160x1sUSRgo5pZV60avsnje+u+M6vvrEzXOy3hkpRNeae7A69DSX+EXwJCkgc409zWzFq7Vzi181yc15It1GXPsysvuy6MCK3Y5QnzFi5TmlTQOMRTNgtZhuIti4p1huU7N5Hpz15fOc+bHfKNml1Li6fRnB3tq4NCjKZE7gjp5Vkco0dVLeq9Db28QLiB4gkagdaLDlUm0c/LicHQiNrvWpCGyXvopqjYpy5G9+KqmMUiay43qbW2E8iKbtliTduQNFQZVHkOfrXcw6dqPzPDYHSsxGItMDrUljlH0N8WmMRqW5B0RG/EseW3rSpT4DhFepUYm8ZJ61mkNt8kC+XzoH0SKthtywwAJYbAwCCddgY50mLTNebDOEU5UPxmHQBO7uZiy6iDIb7vnQQlKTaaCyQhCKcXYtm1CMGQKQJDQ4JJgwdY2jlz86OUfLYEJVKiNPX5UiuTTFj7jcqiG20WeEfQCd9D7SKzz7N+J3S9y77G2ycSifaLEATudfyk+1KzrcuAnNQxys0uLv4jDuy946kGCJlT7GR8hW+Olw5I3VfRnFyama5aTXpxz+pNa40zD9qgYQdgRMb6GR9aRP4fKHOOQzFq4PiSosV4dh2tgkoHbXwsBA3A3jY0Hi54JJ8tFvZKTcVweHZifEl3z1/eKP+rk1zEpNRl6lPxTgz5lIZfPSRIOmn8bVlrdK4qjuafUrZUhmHV0bQDL0BIB6wJ0P8eq3iyKW6Ic54px75Cr40DL8J+nkfOtunzeIq9Tn5VXYIzTXQic+TEUnlTFTAcnEmW+dqPYkKWeTKzjb6nWa7sFwecxKzLYgwd6yTk77N0UqI7jaUqUmEkVmMf5fnWWcrZoqogj60uy2ew9oTMx5Tv5UrJH2NOmUVK2JfZidTQRi4rkvPl8SXAlt4ysNCNZGYNIMgztI8vKo+xUVcQsYtyuUsSOh15QB1iKFvijRDuxJ9KWNPBgaF8DY8huFQlSRy8XryP5UmbpmrEm1fsXeBvG3ct30MA+QIBgiYPl+BrO7acTbOEZK/Rms4ixchyfjUNJnmo3roaKX4f0OFrIU6RBbwd0DvFErqJAkGZUjaK3OUXwzm7Z9oGbQ5Tp1pna4M/MZ1Ia2II+EwPKleAn2jR/Wyj0x9vHP1NLlporofD4jkfYr4xtzVLToKWubdD8PxEgExmHNZgkeXnWTUaJxfiY+zbptdHK9k/swuAFDp4kaTPPTcHoRTMGZZFXqFmxuEuREIjy3MVqjx2Y8kr/KSXAjajT8atSlHsRwzEY3HanXnXWnm44OZHHQA16TSdw1IjxNwRI5UqbHQKqCaSky3ImFk9R86vaXY3ux5k8oFRxIpIIwfB713N3aFgoltNhWfLJQ/MPwYnldRoFu4R1MFYjfp0oLT5QU8csb2yGqQD/H0oGFGSXZNK8j86Gn6o0XB9MaG1jT8aqSCg+dpcWLvdINiSZPWDvHzrE1vmdeP4WJFtwsAq1rKDmIKnmI1getKmm5KVjouotM1lu1mw1sncSvTYn8iK1aSVSaOTq4p2mR2rGVTdZTpokjn1/jrXU74ORajeT24X19wXC3UzEvmKkNEQSCdj86bOMmvKY8eba2582JZW23xAj0oqr1FvKpf+ol3B9NvrVN12Elb8pE9kAazvuNR8qFNt8DGoJebsW3hCdVYGfn023qr55Q1Qjt8skSWbV2yxbu8yHW5b1GYD7S9GH8eWPPp+fExnQ0uruPg5n9GWJwEjvLbzbYEqQDJ3lWA2PI0zFmjkXPYjPjnhfCAWt3NcoPsD9a0ppdmNyu0jnd67JNOsrsZPOqsugbEXjoJpcrsNcIWy6/aI+dDuKDbeJs9PlJolJASv0JVuA6qv0AorFNWGviWVNSTz1gxWfJyzp6bbjj3yUWLvZ9WMDkOZ9qHbQnJk3ysFBoGiWKDUL3CoapoOMqZO15oAOwPvSlBJ2jX40pRSfSNH2dxMhZPwmD+R/D61h1EdrtHY0uTfjpnS+zl1HW6rCSpDgdJ+I/NRTNHL8Q5fxNS28P0/wBkmOQOpXlpzHka7aR5e9suQZOzivHd3F21zSD9fyofFce0OUFkdRYOvBypnMrctD8qYp2hOReHLax/dJbWXYMTptIAih7Y1T8tRIR3Z8CHVuug5VaVFOTrkbxS6FZVtHwqigkAanUn8aZHrkzPzNtlnavJ3BYuSQNxpBoPUCSknSKP/Jb2rljI7Bb2t5Jyqp0/aDkDB1Hl56c7V6TxPNFep6P4b8TjBPHl9FSb5+xfi64uwbmYGYy6SBzJFacePyrcYNVng5PYjiVxZMitMuw+iF7vKl7i0gcNJ2q7I+SVW6ID6gUDBZMrXOSD6VORT2+rHXLtwDWF/GqtlpRG3LvhPikx7ULYyEW+isz60DYZIDVBWSJqYq0Wi14fgwxA3+v/AHpM5ND8cbNnguDo3hNotKiYKadQUJDT7Vyc+SSdpna0+1RqSKbHcIOFuaNCv9kyreWh39utMjnWVbZdhrGsct2N8excdn+Klb5DbXLce6kMB7xFN06qSoVrvy39/wCfYs1v6wSRBPuQa7aVRPL95efQKRiik55J6HYUDTcq9DXjlihicrW5lZ+sNOhjXTWtKSSOTJ75WTW8+XnHzpcmrNWPHLb0MTMQTrzqWDtS7IkZtJOgq3KkAsalIkZjPlv8qidi5LkIxWNugy+pOvp6VSmnwg/A2q36jbHF3t6iCTzI19PKipCpYzmwYAetVJm8CvrSmEhttatFNky1YMicGqsQ0Mxd6QAeVA+B0Xaoq7t2T5UuTsauBgFUSyVDyqFomtiSI1/jry9al8BI0vB7S/a8XlqE9NPE/wAwPWsmWR0MMa7Og8Hs2mAHdW/7gn5mTXMzttdm2MqZY8T4Yt2y1vYAEjmAfQ6D/pWFTlGVhxnUufU5vbBS/bnk4B+cV2tPzyiap+Rr5Gl4hbYMYGmhGh2IBrs4naVnl9Q1GTa9f+AVbpUHQ/WtSSObN2S4HD95J+k60MnQzHFdssEt3EWLZMltiAyhY1MMCJ86XOMZK5Idhc/EUcbpMGxXFmZwoA002iSPShw4tvI/XapT8ifXqQWL+ZcsZucc5ovUVa2pp8i2rFyNtOv5VEiON/P6By2cviuOTsYEGDod/agbSYxQm41XCIsVjrav3ltZ8MFWGgadT5yKuErlyBnxqONJS59Tl7tpQtj0Cs2tC3yESI1XYNDs1W2QUXJobB2kGKu6UMpcFwQGKUhg4GiKHhqhaCbDA++9Ru0ErTL3DMANBtznL9azTib8cjS8H4kyZWBJG2utZM2NNGzFLmje4fEZwApljoAJBmCI1/OuTOD3JIY0krfRy3tILiXnzBlYOSQ0Tr4hJHqDXW0XCSL1DTja6N0/aNlVJRW8A16+fyNdvDTR5PWYWun/ABHl7TWyPFZX2rSoI5bhNBuG4pYaIQLPUCPnQOCs0Y4z2luOHW2Ehreogkkr6iYj60hyXzNONZcd7WiuxfY6HBWAIkMGBFNWoTMr02TluiovdlXDEow066fhTHJC8c64YfhODui+MT71zNRvb4PVaLLiUEgTj1iE0Uj06UOmvdyO1bi8bpmbxFkgCDIbn+XrXTUDzjzW6Zz26/Ks1mwgzUJZIhoij2apZRIpjWoRcAl9pNKfIZHVogtQh6oWiWw0Gh9Q0W9jFkTGWI5iflNC4jozaLPh3FojMCwHPnS5YrNOPKb/AAeJS7blJE8vhPpPzrkZ47XR1MHuzD8cwro7Ie9GpMXgQ3SZO/r+6uhpUuOvsZs8k06fBd25bD2WP3Y+kf8AxNdbCcDVJtff9wVa1o5U+iaxf5UEzTg8yL3g2PYAoHADkSCFOizr4hpoTtWXM1V+x0tPiV9lxi+JMoC28seX1M0jBbdyNOqxpRqCTHcG4wXLK922pWIW4sAjyuAiD5GtGXyq0m/o/wDBx4QvI1Lr6Wv9Frib6/eU/wBFsw9jWdTv0Z1oYajaK7i18FQJBp+BJsx6q1EoLwDDLy35Gt1cHDjFuVnGrhrnM7QimqRZKho0gWSCrooY9yqbotIHpQZ6rIeqFo9ULFWhLQWTImiQSY5b5FSkGp10aXs3xiCFecp+7B+YJFc3U6fm0djSancqZecdUt+079XECFabdwDplYAHmZB5UnA9kqa5HZOV1SPYHiSth1UfZYj6sfzru4Ivs89rskW3Fe6BzdWtdnH2MdbZYq2kyQcoO0OyOAYO4jzj1oXjixq1UlaFw+Na2CpFBPGm7NODVbI7UPwGJzPJIA310ocie3gLBkTn53SLq1jwdJrLLE1ydPHqIS4TBeIYrNoDWjBD3MGvyrpAWHLA71pfBy4VJ0jl9wa1gaOhYgqEsehoosj5JC4om0ykj2JtwqH72Y+wIA/OhnGkmVCVya9geljBKhYtUELULPCoWE4fUEUUSLscy1TQRJhd949aGaTXKG4W1Lhmia4+QW7iiDOS4ux02P0+QrHGCcrg+fY6ssjjCp9P1X+RMCxtqVPJ/wAq62J3E4Gqg1N/Ymu3QRTzElToGGII51A9gRZ4kRzqWDLAmEpxNToauxUsLj0S2riHaiRnmpepMB0M0XAuMpJkdu+c0UNmhxbXLDrRA1oZdBYbjKzmM1js3Eb0LIIDULJLQkgdaKKt0VJ0rC+LLGQDkIpudVRn0zu2VxrMazwqFi1Cz01RYoqFklpoNRcFhLDnRNljWWKiJJUXnZjieRwrgsn3ZB+jaTScmNdmvBmk47TQ9o+FZB3lsko3iAIggHWPONfkelNxZdstsgMuNThuh6en3M7bua1tTOXNeo65b5iraKjL3BbjULY9EXeGpZKsmt4gir3AvEgi1xBhzqbgXp4sLtcRFTcA9OWuBvK25ignPgbh07bOdM1ZyEc0NkoWrTIH8LsSZrRij6mbPOlQ7i3Kpm6L0y4ZW1mNR6oQWoWJULFqFiiqLDLLSIqwkxjVaXBTJcHiWRgVj3Eirq+y4ycXwbC3xVrtnKwjLtlHhjzA1odi4ZpWV21XDRRNAOmta0+LOc15mkKuJ5VakC8XINcaTQtjYqkG8MRIJbekZHL0N+kWPlyB8cwzHLtRxvbyIzuLn5QYvV2LSHJcqrCiGW7pG1LcuTdFcGcarZxxsUFBWPW3RqDBckX2BUKta48I52VtyAuLClZejTpiqrMazwqFjqhD0VCxahYtQsmw7cqtEHTVog0b1aIansviNSv3hGsH8atwtNB+LtlGXswPiIyttG46betVifFDNQkndALPTTOKjUSKaYrGKjZEmRFqW2MSI3aqCoQNVWWkHWtRNJlKnRuxwco2ikamM4w2qRAnDGTT4MVNUi0DaU4yVyC44TS5q0Pw8AlvCE0pYzRvROMF1o1jQDy0I2C6VHiRaykTYQ0LxBrKiEoRSnFoanZ4VQQqGDVoomcUTRBlRFlvwHFFLimedPiJmuCw7RauYjkdI5jy0+lZ4R2yaNk578aZSmnCEOZxyoVaGTafSPGrYCIjQjENihLo8RUIPt3I0oHGxsZuKor3omc0aKpFh+GUVqilQjIyctVikhM1QJIcHqWShS9Qg3NV2EkODVLJQjKDvUaTLTaIHwo5UuWJMdHK/UGe0RSZRaHqSY9dRRehBQvWrRAiypUg1cZBTx0i2xeKDEMBrHSQelSS5JilUa9isYSaronbPZKqwqH2UzVHKgoY9wjW6uuAfUhcUAaG1RBKhYA1RmBHhURYdY2p8ehE+x9WCj1QIcKtEFqyj1UEhasgoqyC1GWIRUYaILgilT4HRI6AYFWRI15UyKVC5ydhAOlXLokSGlsajwoWEhbJgmqfoMg6scDTF0KfZG9AwkRNQsIbULP/2Q==">
            <a:extLst>
              <a:ext uri="{FF2B5EF4-FFF2-40B4-BE49-F238E27FC236}">
                <a16:creationId xmlns:a16="http://schemas.microsoft.com/office/drawing/2014/main" id="{98CF38B7-2CAD-4ECA-A210-56FAE8E1B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476" y="2060848"/>
            <a:ext cx="2556927" cy="384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04866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1916832"/>
            <a:ext cx="4752975" cy="475225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83DA773-02FC-4E4F-9CCC-920CFFD43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INSERT INDEX</a:t>
            </a:r>
            <a:br>
              <a:rPr lang="en-US" altLang="ko-KR" dirty="0"/>
            </a:br>
            <a:r>
              <a:rPr lang="en-US" altLang="ko-KR" dirty="0"/>
              <a:t>DESIGNED BY ADSTOREPOST.COM</a:t>
            </a:r>
            <a:endParaRPr lang="ko-KR" altLang="en-US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일정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7E3360-4D1D-41CC-8048-7A2B7D3192D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29</a:t>
            </a:fld>
            <a:endParaRPr lang="ko-KR" altLang="en-US"/>
          </a:p>
        </p:txBody>
      </p:sp>
      <p:pic>
        <p:nvPicPr>
          <p:cNvPr id="6" name="그림 5" descr="화면, 건물, 캐비닛, 탑이(가) 표시된 사진&#10;&#10;자동 생성된 설명">
            <a:extLst>
              <a:ext uri="{FF2B5EF4-FFF2-40B4-BE49-F238E27FC236}">
                <a16:creationId xmlns:a16="http://schemas.microsoft.com/office/drawing/2014/main" id="{0C3B1CF8-DCF6-46FA-87B3-66D83E47A9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42" y="2564904"/>
            <a:ext cx="8778916" cy="24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057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9C15A7E8-BC8E-4680-98DA-66D2DBD1985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연구 목적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180637" y="6286070"/>
            <a:ext cx="3260194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9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출처</a:t>
            </a:r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</a:p>
          <a:p>
            <a:pPr lvl="0" algn="ctr"/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https://www.roadtovr.com/unreal-vr-editor-selector-tool/</a:t>
            </a: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DD570B0-7030-4443-889B-9A7016034765}"/>
              </a:ext>
            </a:extLst>
          </p:cNvPr>
          <p:cNvGrpSpPr/>
          <p:nvPr/>
        </p:nvGrpSpPr>
        <p:grpSpPr>
          <a:xfrm>
            <a:off x="3944888" y="2601759"/>
            <a:ext cx="5063688" cy="731985"/>
            <a:chOff x="4408355" y="2163293"/>
            <a:chExt cx="5063688" cy="731985"/>
          </a:xfrm>
        </p:grpSpPr>
        <p:sp>
          <p:nvSpPr>
            <p:cNvPr id="50" name="직사각형 49"/>
            <p:cNvSpPr/>
            <p:nvPr/>
          </p:nvSpPr>
          <p:spPr>
            <a:xfrm>
              <a:off x="4408355" y="2625204"/>
              <a:ext cx="5063688" cy="270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오큘러스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리프트를 이용하여 현실감 있는 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전쟁 게임을 제작한다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VR 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기기를 응용한 게임 개발 경험 습득</a:t>
              </a:r>
              <a:endPara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62C83C1-F8D3-4C27-9D94-4AAE06CC8946}"/>
              </a:ext>
            </a:extLst>
          </p:cNvPr>
          <p:cNvGrpSpPr/>
          <p:nvPr/>
        </p:nvGrpSpPr>
        <p:grpSpPr>
          <a:xfrm>
            <a:off x="3944888" y="3584466"/>
            <a:ext cx="5063688" cy="731985"/>
            <a:chOff x="4408355" y="2163293"/>
            <a:chExt cx="5063688" cy="731985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D843E81-157D-45C4-873B-3BFFDA1695F2}"/>
                </a:ext>
              </a:extLst>
            </p:cNvPr>
            <p:cNvSpPr/>
            <p:nvPr/>
          </p:nvSpPr>
          <p:spPr>
            <a:xfrm>
              <a:off x="4408355" y="2625204"/>
              <a:ext cx="5063688" cy="270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유니티 엔진을 이용하여 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환경을 개발한다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7538C82-CEE1-4057-9E22-963B14A65E46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Unity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3D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엔진 개발 능력 함양</a:t>
              </a:r>
              <a:endPara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06DA574-F1B1-4848-9C50-E35A06FB617C}"/>
              </a:ext>
            </a:extLst>
          </p:cNvPr>
          <p:cNvGrpSpPr/>
          <p:nvPr/>
        </p:nvGrpSpPr>
        <p:grpSpPr>
          <a:xfrm>
            <a:off x="3944888" y="4567174"/>
            <a:ext cx="5063688" cy="731985"/>
            <a:chOff x="4408355" y="2163293"/>
            <a:chExt cx="5063688" cy="73198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FF79E38-18D4-4B8D-BE8D-976BAF5D792A}"/>
                </a:ext>
              </a:extLst>
            </p:cNvPr>
            <p:cNvSpPr/>
            <p:nvPr/>
          </p:nvSpPr>
          <p:spPr>
            <a:xfrm>
              <a:off x="4408355" y="2625204"/>
              <a:ext cx="5063688" cy="270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여러 상호작용을 고려한 다인 협동 플레이를 구현한다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37B439A-05A3-4770-9B93-D682E05AF938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IOCP 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소켓 입출력 모델 서버 구현</a:t>
              </a:r>
              <a:endPara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pic>
        <p:nvPicPr>
          <p:cNvPr id="7" name="그림 6" descr="사람, 남자, 실내, 전면이(가) 표시된 사진&#10;&#10;자동 생성된 설명">
            <a:extLst>
              <a:ext uri="{FF2B5EF4-FFF2-40B4-BE49-F238E27FC236}">
                <a16:creationId xmlns:a16="http://schemas.microsoft.com/office/drawing/2014/main" id="{CDF57486-24F3-4B1C-9C6D-EBCE04EE1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7" y="1806683"/>
            <a:ext cx="2519655" cy="447938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5F47FF2-78FD-4254-819D-D4F1F6BA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654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Oval 23">
            <a:extLst>
              <a:ext uri="{FF2B5EF4-FFF2-40B4-BE49-F238E27FC236}">
                <a16:creationId xmlns:a16="http://schemas.microsoft.com/office/drawing/2014/main" id="{3A857AE0-32CE-4131-8030-F8138E32B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5974" y="1809290"/>
            <a:ext cx="6771402" cy="413998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08D25EC0-2C07-4402-B605-0D185AEE3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54952" y="1730134"/>
            <a:ext cx="5979313" cy="3571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592130B5-1685-4364-ADAD-867A250213DE}"/>
              </a:ext>
            </a:extLst>
          </p:cNvPr>
          <p:cNvSpPr/>
          <p:nvPr/>
        </p:nvSpPr>
        <p:spPr>
          <a:xfrm>
            <a:off x="2687671" y="5419738"/>
            <a:ext cx="4528007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VR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게임의 문제점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3917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5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Oval 23">
            <a:extLst>
              <a:ext uri="{FF2B5EF4-FFF2-40B4-BE49-F238E27FC236}">
                <a16:creationId xmlns:a16="http://schemas.microsoft.com/office/drawing/2014/main" id="{3A857AE0-32CE-4131-8030-F8138E32B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5974" y="1809291"/>
            <a:ext cx="6771402" cy="349190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92130B5-1685-4364-ADAD-867A250213DE}"/>
              </a:ext>
            </a:extLst>
          </p:cNvPr>
          <p:cNvSpPr/>
          <p:nvPr/>
        </p:nvSpPr>
        <p:spPr>
          <a:xfrm>
            <a:off x="776536" y="4562334"/>
            <a:ext cx="4528007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멀미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어떻게 해결할까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?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980260D-5998-489B-BFAE-D56CCCFC1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2640" y="1663245"/>
            <a:ext cx="5057775" cy="2533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D83E3C1C-35CC-444A-BCA7-2ECD7BB12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07363" y="4048660"/>
            <a:ext cx="34290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B3ADCF7-DBA0-485E-9EED-E80CA4E14416}"/>
              </a:ext>
            </a:extLst>
          </p:cNvPr>
          <p:cNvSpPr/>
          <p:nvPr/>
        </p:nvSpPr>
        <p:spPr>
          <a:xfrm>
            <a:off x="1788347" y="5569968"/>
            <a:ext cx="6312524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AutoNum type="arabicPeriod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A5054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짧은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플레이 시간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342900" indent="-342900"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AutoNum type="arabicPeriod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급격한 화면 변화로 인한 멀미를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A5054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정적인 카메라 워킹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으로 완화시킴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342900" indent="-342900"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AutoNum type="arabicPeriod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A5054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제한된 공간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에서의 플레이로 멀미의 원인 중 하나인 정보량 제한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05956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6</a:t>
            </a:fld>
            <a:endParaRPr lang="ko-KR" altLang="en-US"/>
          </a:p>
        </p:txBody>
      </p:sp>
      <p:pic>
        <p:nvPicPr>
          <p:cNvPr id="5" name="그림 4" descr="모니터, 텔레비전, 실내, 화면이(가) 표시된 사진&#10;&#10;자동 생성된 설명">
            <a:extLst>
              <a:ext uri="{FF2B5EF4-FFF2-40B4-BE49-F238E27FC236}">
                <a16:creationId xmlns:a16="http://schemas.microsoft.com/office/drawing/2014/main" id="{EB483B16-713E-46A7-8F3F-8736767B3C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57" y="1943110"/>
            <a:ext cx="7689304" cy="433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32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CD5E570-17D4-4204-9BD1-FFD9D90F07BC}"/>
              </a:ext>
            </a:extLst>
          </p:cNvPr>
          <p:cNvGrpSpPr/>
          <p:nvPr/>
        </p:nvGrpSpPr>
        <p:grpSpPr>
          <a:xfrm>
            <a:off x="5800114" y="1707833"/>
            <a:ext cx="3094677" cy="697483"/>
            <a:chOff x="5907070" y="2960690"/>
            <a:chExt cx="3094677" cy="840098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이름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C0426E-8267-4116-8327-E0E257C2F89D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FURY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2290156"/>
            <a:ext cx="5184576" cy="37311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7" name="그림 6" descr="건물, 테이블, 앉아있는, 옅은이(가) 표시된 사진&#10;&#10;자동 생성된 설명">
            <a:extLst>
              <a:ext uri="{FF2B5EF4-FFF2-40B4-BE49-F238E27FC236}">
                <a16:creationId xmlns:a16="http://schemas.microsoft.com/office/drawing/2014/main" id="{911129F9-81B4-48B8-B5EA-13787C008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69" y="2060938"/>
            <a:ext cx="4974844" cy="3731133"/>
          </a:xfrm>
          <a:prstGeom prst="rect">
            <a:avLst/>
          </a:prstGeom>
        </p:spPr>
      </p:pic>
      <p:sp>
        <p:nvSpPr>
          <p:cNvPr id="19" name="직사각형 125">
            <a:extLst>
              <a:ext uri="{FF2B5EF4-FFF2-40B4-BE49-F238E27FC236}">
                <a16:creationId xmlns:a16="http://schemas.microsoft.com/office/drawing/2014/main" id="{73AD7987-A2DE-41A4-95EA-F0E9BF735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568" y="5798958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대표 이미지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2B61257-DA83-4042-8F8A-4B601C83C0F8}"/>
              </a:ext>
            </a:extLst>
          </p:cNvPr>
          <p:cNvGrpSpPr/>
          <p:nvPr/>
        </p:nvGrpSpPr>
        <p:grpSpPr>
          <a:xfrm>
            <a:off x="5800113" y="3514852"/>
            <a:ext cx="3094677" cy="697483"/>
            <a:chOff x="5907070" y="2960690"/>
            <a:chExt cx="3094677" cy="840098"/>
          </a:xfrm>
        </p:grpSpPr>
        <p:sp>
          <p:nvSpPr>
            <p:cNvPr id="33" name="직사각형 125">
              <a:extLst>
                <a:ext uri="{FF2B5EF4-FFF2-40B4-BE49-F238E27FC236}">
                  <a16:creationId xmlns:a16="http://schemas.microsoft.com/office/drawing/2014/main" id="{0C2ECFCD-27A0-44D7-9FB9-EE914F2333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인원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36510F7-FA9F-4987-9181-462290755016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1 (min) ~ 3 (max)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2A4D2B2-5D53-45FF-B47B-FCEE074A5CA6}"/>
              </a:ext>
            </a:extLst>
          </p:cNvPr>
          <p:cNvGrpSpPr/>
          <p:nvPr/>
        </p:nvGrpSpPr>
        <p:grpSpPr>
          <a:xfrm>
            <a:off x="5800113" y="4437465"/>
            <a:ext cx="3094677" cy="697483"/>
            <a:chOff x="5907070" y="2960690"/>
            <a:chExt cx="3094677" cy="840098"/>
          </a:xfrm>
        </p:grpSpPr>
        <p:sp>
          <p:nvSpPr>
            <p:cNvPr id="36" name="직사각형 125">
              <a:extLst>
                <a:ext uri="{FF2B5EF4-FFF2-40B4-BE49-F238E27FC236}">
                  <a16:creationId xmlns:a16="http://schemas.microsoft.com/office/drawing/2014/main" id="{F5D42DEC-02BF-43E6-8417-475DC8AE3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C80FF44-A259-4CF4-8C5B-DF4775801F04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5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분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C8290DF3-590E-4012-BBF7-1AD248A124D9}"/>
              </a:ext>
            </a:extLst>
          </p:cNvPr>
          <p:cNvGrpSpPr/>
          <p:nvPr/>
        </p:nvGrpSpPr>
        <p:grpSpPr>
          <a:xfrm>
            <a:off x="5800113" y="5360079"/>
            <a:ext cx="3094677" cy="1032959"/>
            <a:chOff x="5907070" y="2960690"/>
            <a:chExt cx="3094677" cy="1244169"/>
          </a:xfrm>
        </p:grpSpPr>
        <p:sp>
          <p:nvSpPr>
            <p:cNvPr id="40" name="직사각형 125">
              <a:extLst>
                <a:ext uri="{FF2B5EF4-FFF2-40B4-BE49-F238E27FC236}">
                  <a16:creationId xmlns:a16="http://schemas.microsoft.com/office/drawing/2014/main" id="{D561DA5A-E71E-46A8-910F-1E642E2EF6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클리어 조건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0AD1E3D4-FB02-48C4-808A-D2751E1ACC98}"/>
                </a:ext>
              </a:extLst>
            </p:cNvPr>
            <p:cNvSpPr/>
            <p:nvPr/>
          </p:nvSpPr>
          <p:spPr>
            <a:xfrm>
              <a:off x="5907070" y="3404130"/>
              <a:ext cx="3094677" cy="800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안에 적군을 모두 무찌르고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엔진을 수리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하면 클리어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7</a:t>
            </a:fld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FA3FB12-B34E-4367-9434-ED0480346E09}"/>
              </a:ext>
            </a:extLst>
          </p:cNvPr>
          <p:cNvGrpSpPr/>
          <p:nvPr/>
        </p:nvGrpSpPr>
        <p:grpSpPr>
          <a:xfrm>
            <a:off x="5800113" y="2618634"/>
            <a:ext cx="3094677" cy="697483"/>
            <a:chOff x="5907070" y="2960690"/>
            <a:chExt cx="3094677" cy="840098"/>
          </a:xfrm>
        </p:grpSpPr>
        <p:sp>
          <p:nvSpPr>
            <p:cNvPr id="43" name="직사각형 125">
              <a:extLst>
                <a:ext uri="{FF2B5EF4-FFF2-40B4-BE49-F238E27FC236}">
                  <a16:creationId xmlns:a16="http://schemas.microsoft.com/office/drawing/2014/main" id="{E563E546-3126-4F2D-9CAB-9044D0AF3F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21E65FA6-6AAB-456D-918C-6B40E9174442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아케이드 탱크 디펜스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0265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376" y="1702198"/>
            <a:ext cx="8817120" cy="37371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2744932" y="5758728"/>
            <a:ext cx="4528007" cy="664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‘2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’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이라는 시대적 배경에 맞춰 컨셉을 잡음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필요한 애니메이션은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3dsMax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를 통해 추가 제작할 예정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8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캐릭터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5" name="그림 4" descr="유니폼, 사람, 가장, 그룹이(가) 표시된 사진&#10;&#10;자동 생성된 설명">
            <a:extLst>
              <a:ext uri="{FF2B5EF4-FFF2-40B4-BE49-F238E27FC236}">
                <a16:creationId xmlns:a16="http://schemas.microsoft.com/office/drawing/2014/main" id="{89A5BFF1-12E8-418A-A482-2C2C97B2A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60" y="1572418"/>
            <a:ext cx="7720185" cy="373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934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4607" y="1666101"/>
            <a:ext cx="7056784" cy="35473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8" y="5381598"/>
            <a:ext cx="7560841" cy="1316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관측병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적을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360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도 방향으로 바라볼 수 있으며 다른 팀원과 소통을 통해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적의 위치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를 알린다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탱크 내부에서 들고 온 개인 화기로 몰려오는 적을 처치할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9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4" name="그림 3" descr="검은색, 모니터, 테이블, 앉아있는이(가) 표시된 사진&#10;&#10;자동 생성된 설명">
            <a:extLst>
              <a:ext uri="{FF2B5EF4-FFF2-40B4-BE49-F238E27FC236}">
                <a16:creationId xmlns:a16="http://schemas.microsoft.com/office/drawing/2014/main" id="{18A83740-985C-4938-AF1A-D70EE5AEA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864" y="1605706"/>
            <a:ext cx="6105490" cy="3433257"/>
          </a:xfrm>
          <a:prstGeom prst="rect">
            <a:avLst/>
          </a:prstGeom>
        </p:spPr>
      </p:pic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9082" y="5013756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관층병</a:t>
            </a:r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역할 예상 시야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3224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7217</TotalTime>
  <Words>1182</Words>
  <Application>Microsoft Office PowerPoint</Application>
  <PresentationFormat>A4 용지(210x297mm)</PresentationFormat>
  <Paragraphs>357</Paragraphs>
  <Slides>29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a고딕13</vt:lpstr>
      <vt:lpstr>a고딕15</vt:lpstr>
      <vt:lpstr>나눔스퀘어</vt:lpstr>
      <vt:lpstr>나눔스퀘어 Bold</vt:lpstr>
      <vt:lpstr>나눔스퀘어 ExtraBold</vt:lpstr>
      <vt:lpstr>돋움</vt:lpstr>
      <vt:lpstr>맑은 고딕</vt:lpstr>
      <vt:lpstr>Arial</vt:lpstr>
      <vt:lpstr>Office 테마</vt:lpstr>
      <vt:lpstr>PowerPoint 프레젠테이션</vt:lpstr>
      <vt:lpstr>PowerPoint 프레젠테이션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INSERT INDEX DESIGNED BY ADSTOREPOST.COM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siuser</dc:creator>
  <cp:lastModifiedBy>sonchae young</cp:lastModifiedBy>
  <cp:revision>1597</cp:revision>
  <cp:lastPrinted>2019-12-10T18:13:18Z</cp:lastPrinted>
  <dcterms:created xsi:type="dcterms:W3CDTF">2018-09-20T04:59:45Z</dcterms:created>
  <dcterms:modified xsi:type="dcterms:W3CDTF">2019-12-11T07:23:52Z</dcterms:modified>
</cp:coreProperties>
</file>